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258" r:id="rId3"/>
    <p:sldId id="269" r:id="rId4"/>
    <p:sldId id="260" r:id="rId5"/>
    <p:sldId id="265" r:id="rId6"/>
    <p:sldId id="271" r:id="rId7"/>
    <p:sldId id="270" r:id="rId8"/>
    <p:sldId id="261" r:id="rId9"/>
    <p:sldId id="268" r:id="rId10"/>
    <p:sldId id="262" r:id="rId11"/>
    <p:sldId id="266" r:id="rId12"/>
    <p:sldId id="267" r:id="rId13"/>
    <p:sldId id="293" r:id="rId14"/>
    <p:sldId id="263" r:id="rId15"/>
    <p:sldId id="294" r:id="rId16"/>
    <p:sldId id="295" r:id="rId17"/>
    <p:sldId id="296" r:id="rId18"/>
    <p:sldId id="277" r:id="rId19"/>
    <p:sldId id="279" r:id="rId20"/>
    <p:sldId id="280" r:id="rId21"/>
    <p:sldId id="281" r:id="rId22"/>
    <p:sldId id="282" r:id="rId23"/>
    <p:sldId id="283" r:id="rId24"/>
    <p:sldId id="272" r:id="rId25"/>
    <p:sldId id="285" r:id="rId26"/>
    <p:sldId id="278" r:id="rId27"/>
    <p:sldId id="286" r:id="rId28"/>
    <p:sldId id="273" r:id="rId29"/>
    <p:sldId id="287" r:id="rId30"/>
    <p:sldId id="276" r:id="rId31"/>
    <p:sldId id="288" r:id="rId32"/>
    <p:sldId id="289" r:id="rId33"/>
    <p:sldId id="290" r:id="rId34"/>
    <p:sldId id="274" r:id="rId35"/>
    <p:sldId id="291" r:id="rId36"/>
    <p:sldId id="275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8A8A8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84772" autoAdjust="0"/>
  </p:normalViewPr>
  <p:slideViewPr>
    <p:cSldViewPr snapToGrid="0">
      <p:cViewPr varScale="1">
        <p:scale>
          <a:sx n="91" d="100"/>
          <a:sy n="91" d="100"/>
        </p:scale>
        <p:origin x="76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FDAD4-F4F3-48FE-85FD-CD08C81FCF03}" type="datetimeFigureOut">
              <a:rPr lang="en-US" smtClean="0"/>
              <a:pPr/>
              <a:t>12/15/2016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23D08-6170-4C77-B5B4-F45809A68E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23D08-6170-4C77-B5B4-F45809A68EF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7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23D08-6170-4C77-B5B4-F45809A68EF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8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23D08-6170-4C77-B5B4-F45809A68EF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8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23D08-6170-4C77-B5B4-F45809A68EF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89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ed_Backgroun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9525"/>
            <a:ext cx="915267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8680" y="556716"/>
            <a:ext cx="9152680" cy="3025775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uwlogo_web_lrg_ctrWH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41" y="4979275"/>
            <a:ext cx="2691918" cy="180319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85825" y="3594061"/>
            <a:ext cx="7372350" cy="13620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Author Names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81000" y="888198"/>
            <a:ext cx="8331200" cy="767547"/>
          </a:xfrm>
        </p:spPr>
        <p:txBody>
          <a:bodyPr>
            <a:noAutofit/>
          </a:bodyPr>
          <a:lstStyle>
            <a:lvl1pPr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61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46AD-3726-4256-A3C8-A7BADE663B96}" type="datetime1">
              <a:rPr lang="en-US" smtClean="0"/>
              <a:pPr/>
              <a:t>12/15/2016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66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54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66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621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E5EA-C084-4030-8AAE-FA02A6D804AF}" type="datetime1">
              <a:rPr lang="en-US" smtClean="0"/>
              <a:pPr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21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EA1F-2179-4C37-8D1C-2DCCC3E1B321}" type="datetime1">
              <a:rPr lang="en-US" smtClean="0"/>
              <a:pPr/>
              <a:t>12/15/2016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01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273175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0995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5A22-FA6D-4F1E-BD08-FC4F0E4242C7}" type="datetime1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483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ed_Backgroun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27317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0995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" y="0"/>
            <a:ext cx="9144001" cy="546100"/>
          </a:xfrm>
          <a:prstGeom prst="rect">
            <a:avLst/>
          </a:prstGeom>
          <a:solidFill>
            <a:srgbClr val="B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" y="533400"/>
            <a:ext cx="9144001" cy="45719"/>
          </a:xfrm>
          <a:prstGeom prst="rect">
            <a:avLst/>
          </a:prstGeom>
          <a:solidFill>
            <a:srgbClr val="7B0000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_wh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400" y="63500"/>
            <a:ext cx="1358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2634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trike="noStrik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5EB21-3D42-4AC3-9620-3EAD26008D1B}" type="datetime1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21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320" indent="-457200"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731520" indent="-457200"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005840" indent="-457200"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120140" indent="-342900"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303020" indent="-342900"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5A22-FA6D-4F1E-BD08-FC4F0E4242C7}" type="datetime1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45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 spc="30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3604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8033-F6F5-46C3-AD80-93F16C3C7177}" type="datetime1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1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00500" cy="4144963"/>
          </a:xfrm>
        </p:spPr>
        <p:txBody>
          <a:bodyPr/>
          <a:lstStyle>
            <a:lvl1pPr>
              <a:spcAft>
                <a:spcPts val="600"/>
              </a:spcAft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Aft>
                <a:spcPts val="6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Aft>
                <a:spcPts val="6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Aft>
                <a:spcPts val="6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1400" y="1981200"/>
            <a:ext cx="3937000" cy="4144963"/>
          </a:xfrm>
        </p:spPr>
        <p:txBody>
          <a:bodyPr/>
          <a:lstStyle>
            <a:lvl1pPr>
              <a:spcAft>
                <a:spcPts val="600"/>
              </a:spcAft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Aft>
                <a:spcPts val="600"/>
              </a:spcAft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Aft>
                <a:spcPts val="6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Aft>
                <a:spcPts val="6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F63D-DEDE-47D5-9591-7EAF347EAE21}" type="datetime1">
              <a:rPr lang="en-US" smtClean="0"/>
              <a:pPr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48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00527"/>
            <a:ext cx="8331200" cy="125014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700" y="1930400"/>
            <a:ext cx="4013200" cy="6381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7B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700" y="2568576"/>
            <a:ext cx="4013200" cy="3557587"/>
          </a:xfrm>
        </p:spPr>
        <p:txBody>
          <a:bodyPr/>
          <a:lstStyle>
            <a:lvl1pPr marL="182880" indent="-182880">
              <a:spcAft>
                <a:spcPts val="600"/>
              </a:spcAft>
              <a:defRPr sz="18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182880">
              <a:spcAft>
                <a:spcPts val="600"/>
              </a:spcAft>
              <a:defRPr sz="18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Aft>
                <a:spcPts val="600"/>
              </a:spcAft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Aft>
                <a:spcPts val="600"/>
              </a:spcAft>
              <a:defRPr sz="16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Aft>
                <a:spcPts val="600"/>
              </a:spcAft>
              <a:defRPr sz="16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826" y="1928813"/>
            <a:ext cx="4030662" cy="6397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 cap="none">
                <a:solidFill>
                  <a:srgbClr val="7B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826" y="2568576"/>
            <a:ext cx="4030662" cy="3557587"/>
          </a:xfrm>
        </p:spPr>
        <p:txBody>
          <a:bodyPr/>
          <a:lstStyle>
            <a:lvl1pPr marL="182880" indent="-182880">
              <a:spcAft>
                <a:spcPts val="600"/>
              </a:spcAft>
              <a:defRPr sz="18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182880">
              <a:spcAft>
                <a:spcPts val="600"/>
              </a:spcAft>
              <a:defRPr sz="18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Aft>
                <a:spcPts val="600"/>
              </a:spcAft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Aft>
                <a:spcPts val="600"/>
              </a:spcAft>
              <a:defRPr sz="16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Aft>
                <a:spcPts val="600"/>
              </a:spcAft>
              <a:defRPr sz="16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C1B0-92D0-47C0-9EE9-751D66DE0B54}" type="datetime1">
              <a:rPr lang="en-US" smtClean="0"/>
              <a:pPr/>
              <a:t>12/15/2016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78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5700"/>
            <a:ext cx="3008313" cy="723900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400" y="1155700"/>
            <a:ext cx="4978400" cy="4970463"/>
          </a:xfrm>
        </p:spPr>
        <p:txBody>
          <a:bodyPr/>
          <a:lstStyle>
            <a:lvl1pPr>
              <a:defRPr sz="24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182880">
              <a:defRPr sz="22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-182880">
              <a:defRPr sz="20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defRPr sz="18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defRPr sz="16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79600"/>
            <a:ext cx="3008313" cy="4246563"/>
          </a:xfrm>
        </p:spPr>
        <p:txBody>
          <a:bodyPr/>
          <a:lstStyle>
            <a:lvl1pPr marL="0" indent="0">
              <a:buNone/>
              <a:defRPr sz="14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ACF2-10A7-4547-8CB5-8A837A7A590A}" type="datetime1">
              <a:rPr lang="en-US" smtClean="0"/>
              <a:pPr/>
              <a:t>12/15/2016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2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1" y="6484619"/>
            <a:ext cx="9144000" cy="389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41425"/>
            <a:ext cx="8331200" cy="4208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846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D5A22-FA6D-4F1E-BD08-FC4F0E4242C7}" type="datetime1">
              <a:rPr lang="en-US" smtClean="0"/>
              <a:pPr/>
              <a:t>12/15/2016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2300" y="6483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54800" y="6483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-1" y="0"/>
            <a:ext cx="9144001" cy="917174"/>
          </a:xfrm>
          <a:prstGeom prst="rect">
            <a:avLst/>
          </a:prstGeom>
          <a:solidFill>
            <a:srgbClr val="B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917174"/>
            <a:ext cx="9144001" cy="108671"/>
          </a:xfrm>
          <a:prstGeom prst="rect">
            <a:avLst/>
          </a:prstGeom>
          <a:solidFill>
            <a:srgbClr val="7B0000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7766" y="133752"/>
            <a:ext cx="7824433" cy="76754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6" y="7279"/>
            <a:ext cx="576097" cy="914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" y="6385760"/>
            <a:ext cx="1415061" cy="4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200" b="0" kern="1200" cap="none" spc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-182880" algn="l" defTabSz="457200" rtl="0" eaLnBrk="1" latinLnBrk="0" hangingPunct="1">
        <a:spcBef>
          <a:spcPts val="0"/>
        </a:spcBef>
        <a:spcAft>
          <a:spcPts val="1200"/>
        </a:spcAft>
        <a:buClr>
          <a:srgbClr val="7B0000"/>
        </a:buClr>
        <a:buSzPct val="90000"/>
        <a:buFont typeface="Arial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457200" rtl="0" eaLnBrk="1" latinLnBrk="0" hangingPunct="1">
        <a:spcBef>
          <a:spcPts val="0"/>
        </a:spcBef>
        <a:spcAft>
          <a:spcPts val="1200"/>
        </a:spcAft>
        <a:buClr>
          <a:srgbClr val="7B0000"/>
        </a:buClr>
        <a:buSzPct val="90000"/>
        <a:buFont typeface="Arial"/>
        <a:buChar char="•"/>
        <a:defRPr sz="22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137160" algn="l" defTabSz="457200" rtl="0" eaLnBrk="1" latinLnBrk="0" hangingPunct="1">
        <a:spcBef>
          <a:spcPts val="0"/>
        </a:spcBef>
        <a:spcAft>
          <a:spcPts val="1200"/>
        </a:spcAft>
        <a:buClr>
          <a:srgbClr val="7B0000"/>
        </a:buClr>
        <a:buSzPct val="90000"/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137160" algn="l" defTabSz="457200" rtl="0" eaLnBrk="1" latinLnBrk="0" hangingPunct="1">
        <a:spcBef>
          <a:spcPts val="0"/>
        </a:spcBef>
        <a:spcAft>
          <a:spcPts val="1200"/>
        </a:spcAft>
        <a:buClr>
          <a:schemeClr val="bg1">
            <a:lumMod val="50000"/>
          </a:schemeClr>
        </a:buClr>
        <a:buSzPct val="90000"/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97280" indent="-137160" algn="l" defTabSz="457200" rtl="0" eaLnBrk="1" latinLnBrk="0" hangingPunct="1">
        <a:spcBef>
          <a:spcPts val="0"/>
        </a:spcBef>
        <a:spcAft>
          <a:spcPts val="1200"/>
        </a:spcAft>
        <a:buClr>
          <a:schemeClr val="bg1">
            <a:lumMod val="50000"/>
          </a:schemeClr>
        </a:buClr>
        <a:buSzPct val="90000"/>
        <a:buFont typeface="Arial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885825" y="3681149"/>
            <a:ext cx="7372350" cy="13620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Michael Vignos</a:t>
            </a:r>
          </a:p>
          <a:p>
            <a:r>
              <a:rPr lang="en-US" dirty="0" smtClean="0"/>
              <a:t>ME 751</a:t>
            </a:r>
          </a:p>
          <a:p>
            <a:r>
              <a:rPr lang="en-US" dirty="0" smtClean="0"/>
              <a:t>December 16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59408"/>
            <a:ext cx="8331200" cy="2792951"/>
          </a:xfrm>
        </p:spPr>
        <p:txBody>
          <a:bodyPr/>
          <a:lstStyle/>
          <a:p>
            <a:r>
              <a:rPr lang="en-US" sz="4400" dirty="0">
                <a:effectLst/>
              </a:rPr>
              <a:t>Development and Validation of MATLAB-Based 3D Multibody Kinematics and Dynamics Simulation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22B548B9-68D9-4952-AB92-2D4BFB779C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3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Force and Torque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Constant Force and Torque</a:t>
            </a:r>
          </a:p>
          <a:p>
            <a:pPr marL="571500" lvl="1" indent="-457200"/>
            <a:r>
              <a:rPr lang="en-US" dirty="0" smtClean="0"/>
              <a:t>Gravity force added once the body is added to the system</a:t>
            </a:r>
          </a:p>
          <a:p>
            <a:pPr marL="571500" lvl="1" indent="-457200"/>
            <a:r>
              <a:rPr lang="en-US" dirty="0" smtClean="0"/>
              <a:t>Moment of inertia defined by user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Variable Torque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Translational-Spring-Damper-Actuator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9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Torque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Adding a variable torque to system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Variable torque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81365" y="1652587"/>
            <a:ext cx="4943475" cy="11144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81365" y="3721209"/>
            <a:ext cx="588645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92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 of force magnitude and direction taken from textbook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2447203" y="2366415"/>
            <a:ext cx="4902647" cy="24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20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8428" y="2274838"/>
            <a:ext cx="77671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 Feature #3: </a:t>
            </a:r>
          </a:p>
          <a:p>
            <a:r>
              <a:rPr lang="en-US" sz="3600" dirty="0"/>
              <a:t>Ability to perform kinematics, inverse dynamics, and dynamics analyses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1499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of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41425"/>
            <a:ext cx="8331200" cy="47284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STEPS: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Prescribe initial pose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Perform assembly analysis to ensure pose is consistent with constraints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performing dynamics analysis, prescribe or compute initial velocities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Perform analysis</a:t>
            </a:r>
          </a:p>
          <a:p>
            <a:pPr marL="571500" lvl="1" indent="-457200"/>
            <a:r>
              <a:rPr lang="en-US" dirty="0" smtClean="0"/>
              <a:t>Kinematics</a:t>
            </a:r>
          </a:p>
          <a:p>
            <a:pPr marL="571500" lvl="1" indent="-457200"/>
            <a:r>
              <a:rPr lang="en-US" dirty="0" smtClean="0"/>
              <a:t>Inverse dynamics</a:t>
            </a:r>
          </a:p>
          <a:p>
            <a:pPr marL="571500" lvl="1" indent="-457200"/>
            <a:r>
              <a:rPr lang="en-US" dirty="0" smtClean="0"/>
              <a:t>Dynamics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3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Needed to ensure initial pose of mechanism is consistent with constraints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801414" y="2080152"/>
                <a:ext cx="7238124" cy="37098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effectLst/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r"/>
                <a:endParaRPr lang="en-US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𝑔𝑖𝑣𝑒𝑛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𝑡h𝑎𝑡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: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>
                              <a:effectLst/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p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b="1" i="1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</a:rPr>
                        <m:t>𝒓</m:t>
                      </m:r>
                      <m:sSup>
                        <m:sSup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</a:rPr>
                                <m:t>𝚽</m:t>
                              </m:r>
                            </m:e>
                            <m:sup>
                              <m:r>
                                <a:rPr lang="en-US" b="1" i="1">
                                  <a:effectLst/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p>
                          </m:sSup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𝑭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effectLst/>
                </a:endParaRPr>
              </a:p>
              <a:p>
                <a:pPr algn="r"/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𝑎𝑛𝑑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      </m:t>
                    </m:r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Ψ</m:t>
                        </m:r>
                      </m:e>
                      <m:sub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𝒒</m:t>
                        </m:r>
                      </m:sub>
                    </m:sSub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=2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𝒒</m:t>
                            </m:r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en-US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  <m:t>0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+2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𝑟</m:t>
                    </m:r>
                    <m:sSup>
                      <m:sSup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𝚽</m:t>
                            </m:r>
                          </m:e>
                          <m:sup>
                            <m: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  <m:t>𝑭</m:t>
                            </m:r>
                          </m:sup>
                        </m:sSup>
                      </m:e>
                      <m:sup>
                        <m: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</a:rPr>
                          <m:t>𝚽</m:t>
                        </m:r>
                      </m:e>
                      <m:sub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𝒒</m:t>
                        </m:r>
                        <m:r>
                          <a:rPr lang="en-US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</a:rPr>
                  <a:t>			</a:t>
                </a:r>
                <a:endParaRPr lang="en-US" dirty="0">
                  <a:effectLst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where</m:t>
                    </m:r>
                  </m:oMath>
                </a14:m>
                <a:r>
                  <a:rPr lang="en-US" dirty="0">
                    <a:effectLst/>
                    <a:ea typeface="Times New Roman" panose="02020603050405020304" pitchFamily="18" charset="0"/>
                  </a:rPr>
                  <a:t>,  </a:t>
                </a:r>
                <a:endParaRPr lang="en-US" b="1" i="1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𝒒</m:t>
                      </m:r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vector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containing</m:t>
                      </m:r>
                      <m:r>
                        <a:rPr lang="en-US" b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position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and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orientation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of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all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bodies</m:t>
                      </m:r>
                    </m:oMath>
                  </m:oMathPara>
                </a14:m>
                <a:endParaRPr lang="en-US" dirty="0" smtClean="0"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guess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for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initial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pose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𝚽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vector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of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all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constraints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b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𝒒</m:t>
                          </m:r>
                          <m:r>
                            <a:rPr lang="en-US" b="1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>
                                  <a:effectLst/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Jacobian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of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constraint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matrix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</a:rPr>
                        <m:t>time</m:t>
                      </m:r>
                    </m:oMath>
                  </m:oMathPara>
                </a14:m>
                <a:endParaRPr lang="en-US" dirty="0">
                  <a:effectLst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𝑟</m:t>
                      </m:r>
                      <m:r>
                        <a:rPr lang="en-US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positive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weighting</m:t>
                      </m:r>
                      <m: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14" y="2080152"/>
                <a:ext cx="7238124" cy="3709862"/>
              </a:xfrm>
              <a:prstGeom prst="rect">
                <a:avLst/>
              </a:prstGeom>
              <a:blipFill rotWithShape="0">
                <a:blip r:embed="rId2"/>
                <a:stretch>
                  <a:fillRect b="-6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33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Initial Velocities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5821" y="1271752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initial velocities known: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5821" y="3998359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Subset of initial velocities known: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425285" y="1603249"/>
                <a:ext cx="4332596" cy="8184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𝑛𝐵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3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𝑛𝐵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𝒓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𝒑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𝑛𝐵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 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285" y="1603249"/>
                <a:ext cx="4332596" cy="81842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868932" y="2562516"/>
                <a:ext cx="3626441" cy="12361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 4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 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 4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 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n-US" b="0" i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 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 4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1 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0">
                                        <a:latin typeface="Cambria Math" panose="02040503050406030204" pitchFamily="18" charset="0"/>
                                      </a:rPr>
                                      <m:t> 4</m:t>
                                    </m:r>
                                  </m:sub>
                                </m:sSub>
                              </m:e>
                              <m:e>
                                <m:sSubSup>
                                  <m:sSubSup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𝑛𝐵</m:t>
                                    </m:r>
                                  </m:sub>
                                  <m:sup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8932" y="2562516"/>
                <a:ext cx="3626441" cy="123610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-841035" y="4480321"/>
                <a:ext cx="10625959" cy="6403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𝑢𝑛𝑘𝑛𝑜𝑤𝑛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𝑢𝑛𝑘𝑛𝑜𝑤𝑛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𝑢𝑛𝑘𝑛𝑜𝑤𝑛</m:t>
                                        </m:r>
                                      </m:sub>
                                    </m:sSub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𝑛𝐵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  <m:t>𝑢𝑛𝑘𝑛𝑜𝑤𝑛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𝑢𝑛𝑘𝑛𝑜𝑤𝑛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600" b="0" i="0">
                                    <a:latin typeface="Cambria Math" panose="02040503050406030204" pitchFamily="18" charset="0"/>
                                  </a:rPr>
                                  <m:t>− 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𝑘𝑛𝑜𝑤𝑛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𝑘𝑛𝑜𝑤𝑛</m:t>
                                    </m:r>
                                  </m:sub>
                                </m:sSub>
                                <m:r>
                                  <a:rPr lang="en-US" sz="1600" b="0" i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𝑘𝑛𝑜𝑤𝑛</m:t>
                                        </m:r>
                                      </m:sub>
                                    </m:sSub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1" i="1"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𝑘𝑛𝑜𝑤𝑛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𝑛𝐵</m:t>
                                        </m:r>
                                      </m:e>
                                      <m:sub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</a:rPr>
                                          <m:t>𝑢𝑛𝑘𝑛𝑜𝑤𝑛</m:t>
                                        </m:r>
                                      </m:sub>
                                    </m:sSub>
                                    <m:r>
                                      <a:rPr lang="en-US" sz="1600" b="0" i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600" b="0" i="0">
                                        <a:latin typeface="Cambria Math" panose="02040503050406030204" pitchFamily="18" charset="0"/>
                                      </a:rPr>
                                      <m:t> 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41035" y="4480321"/>
                <a:ext cx="10625959" cy="64030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387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Analyses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4112" y="1480775"/>
            <a:ext cx="5264150" cy="122682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754112" y="3095113"/>
            <a:ext cx="5481955" cy="115443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/>
          <a:srcRect b="10902"/>
          <a:stretch/>
        </p:blipFill>
        <p:spPr>
          <a:xfrm>
            <a:off x="1754112" y="4546434"/>
            <a:ext cx="5594350" cy="18438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0032" y="111152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Kinematics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70032" y="2715268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Inverse Dynamics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0032" y="420863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31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simEngine3D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24899"/>
            <a:ext cx="8331200" cy="42084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Simple pendulum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11378" t="5251" r="4969" b="5494"/>
          <a:stretch/>
        </p:blipFill>
        <p:spPr bwMode="auto">
          <a:xfrm>
            <a:off x="381000" y="2534195"/>
            <a:ext cx="3187591" cy="2387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788" y="2155823"/>
            <a:ext cx="4734612" cy="3869066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241426"/>
            <a:ext cx="8331200" cy="4834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/>
              <a:buChar char="•"/>
              <a:defRPr sz="2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90000"/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9728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90000"/>
              <a:buFont typeface="Arial"/>
              <a:buChar char="•"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Validation of Revolute Joint and Comparison to Benchmark</a:t>
            </a:r>
          </a:p>
        </p:txBody>
      </p:sp>
    </p:spTree>
    <p:extLst>
      <p:ext uri="{BB962C8B-B14F-4D97-AF65-F5344CB8AC3E}">
        <p14:creationId xmlns:p14="http://schemas.microsoft.com/office/powerpoint/2010/main" val="320519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simEngine3D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t="5342"/>
          <a:stretch/>
        </p:blipFill>
        <p:spPr bwMode="auto">
          <a:xfrm>
            <a:off x="2000045" y="2680500"/>
            <a:ext cx="5435859" cy="24695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381000" y="1241426"/>
            <a:ext cx="8331200" cy="74503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/>
              <a:buChar char="•"/>
              <a:defRPr sz="2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90000"/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9728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90000"/>
              <a:buFont typeface="Arial"/>
              <a:buChar char="•"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Validation of Revolute Joint and Comparison to Benchmark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877299"/>
            <a:ext cx="8331200" cy="4208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/>
              <a:buChar char="•"/>
              <a:defRPr sz="2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90000"/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9728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90000"/>
              <a:buFont typeface="Arial"/>
              <a:buChar char="•"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/>
              <a:t>Simple pendulum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971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development and validate a 3D multibody kinematics and dynamics simulation engine within MATLAB</a:t>
            </a:r>
          </a:p>
          <a:p>
            <a:pPr marL="0" indent="0">
              <a:buNone/>
            </a:pPr>
            <a:r>
              <a:rPr lang="en-US" sz="2000" dirty="0" smtClean="0"/>
              <a:t>Key Features: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Straight-forward to use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Ability to define a multibody system consisting of bodies, constraints (i.e. joints), and externally applied forces and torques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Ability to perform kinematics, inverse dynamics, and dynamics analyses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48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685" y="207963"/>
            <a:ext cx="7824433" cy="767547"/>
          </a:xfrm>
        </p:spPr>
        <p:txBody>
          <a:bodyPr>
            <a:noAutofit/>
          </a:bodyPr>
          <a:lstStyle/>
          <a:p>
            <a:r>
              <a:rPr lang="en-US" sz="3200" dirty="0" smtClean="0"/>
              <a:t>Simple Pendulum with Cylindrical Joint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Validation of Cylindrical Joint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11378" t="5251" r="4969" b="5494"/>
          <a:stretch/>
        </p:blipFill>
        <p:spPr bwMode="auto">
          <a:xfrm>
            <a:off x="948561" y="1798470"/>
            <a:ext cx="3187591" cy="23878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53993" y="1152139"/>
            <a:ext cx="325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Force of 1N applied to mass in +Z direction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90" y="1973095"/>
            <a:ext cx="4897619" cy="356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685" y="207963"/>
            <a:ext cx="7824433" cy="767547"/>
          </a:xfrm>
        </p:spPr>
        <p:txBody>
          <a:bodyPr>
            <a:noAutofit/>
          </a:bodyPr>
          <a:lstStyle/>
          <a:p>
            <a:r>
              <a:rPr lang="en-US" sz="3200" dirty="0" smtClean="0"/>
              <a:t>Simple Pendulum with Cylindrical Joint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Validation of Cylindrical Joint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4539"/>
          <a:stretch/>
        </p:blipFill>
        <p:spPr bwMode="auto">
          <a:xfrm>
            <a:off x="140127" y="2313879"/>
            <a:ext cx="4816648" cy="2435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l="4760" t="1649" r="5745" b="2707"/>
          <a:stretch/>
        </p:blipFill>
        <p:spPr bwMode="auto">
          <a:xfrm>
            <a:off x="4811556" y="1779838"/>
            <a:ext cx="4216830" cy="3503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189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on Inclined Plane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Validation of Translational </a:t>
            </a:r>
            <a:r>
              <a:rPr lang="en-US" dirty="0"/>
              <a:t>J</a:t>
            </a:r>
            <a:r>
              <a:rPr lang="en-US" dirty="0" smtClean="0"/>
              <a:t>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0"/>
          <a:stretch/>
        </p:blipFill>
        <p:spPr bwMode="auto">
          <a:xfrm>
            <a:off x="620110" y="1831732"/>
            <a:ext cx="2663157" cy="2550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469" y="1631420"/>
            <a:ext cx="4298730" cy="390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on Inclined Plane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Validation of Translational </a:t>
            </a:r>
            <a:r>
              <a:rPr lang="en-US" dirty="0"/>
              <a:t>J</a:t>
            </a:r>
            <a:r>
              <a:rPr lang="en-US" dirty="0" smtClean="0"/>
              <a:t>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2005" b="3006"/>
          <a:stretch/>
        </p:blipFill>
        <p:spPr bwMode="auto">
          <a:xfrm>
            <a:off x="1704381" y="1784486"/>
            <a:ext cx="5922616" cy="35973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046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Slider-Crank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7505" t="2525" r="7505"/>
          <a:stretch/>
        </p:blipFill>
        <p:spPr bwMode="auto">
          <a:xfrm>
            <a:off x="136633" y="1858031"/>
            <a:ext cx="3321269" cy="2829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749" y="2236405"/>
            <a:ext cx="4362450" cy="3562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53641" y="1731907"/>
            <a:ext cx="4834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Constant angular </a:t>
            </a:r>
            <a:r>
              <a:rPr lang="en-US" dirty="0"/>
              <a:t>v</a:t>
            </a:r>
            <a:r>
              <a:rPr lang="en-US" dirty="0" smtClean="0"/>
              <a:t>elocity of 2</a:t>
            </a:r>
            <a:r>
              <a:rPr lang="el-GR" dirty="0" smtClean="0"/>
              <a:t>π</a:t>
            </a:r>
            <a:r>
              <a:rPr lang="en-US" dirty="0" smtClean="0"/>
              <a:t> rad/sec applied to crank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12835" y="1241425"/>
            <a:ext cx="8331200" cy="4208463"/>
          </a:xfrm>
        </p:spPr>
        <p:txBody>
          <a:bodyPr/>
          <a:lstStyle/>
          <a:p>
            <a:r>
              <a:rPr lang="en-US" dirty="0" smtClean="0"/>
              <a:t>Validation of Spherical and Revolute Cylindrical Joint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43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/>
          <p:nvPr/>
        </p:nvPicPr>
        <p:blipFill rotWithShape="1">
          <a:blip r:embed="rId2"/>
          <a:srcRect l="3287" t="2927" b="3604"/>
          <a:stretch/>
        </p:blipFill>
        <p:spPr bwMode="auto">
          <a:xfrm>
            <a:off x="4909790" y="1505159"/>
            <a:ext cx="3303446" cy="24522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Slider-Crank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12835" y="1083770"/>
            <a:ext cx="8331200" cy="4208463"/>
          </a:xfrm>
        </p:spPr>
        <p:txBody>
          <a:bodyPr/>
          <a:lstStyle/>
          <a:p>
            <a:r>
              <a:rPr lang="en-US" dirty="0" smtClean="0"/>
              <a:t>Validation of Spherical and Revolute Cylindrical Joint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3"/>
          <a:srcRect l="6500" t="3632" r="3667"/>
          <a:stretch/>
        </p:blipFill>
        <p:spPr bwMode="auto">
          <a:xfrm>
            <a:off x="620109" y="1602010"/>
            <a:ext cx="3437560" cy="23603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1250" t="4762" r="8035"/>
          <a:stretch/>
        </p:blipFill>
        <p:spPr bwMode="auto">
          <a:xfrm>
            <a:off x="753884" y="3957420"/>
            <a:ext cx="3303785" cy="24341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5"/>
          <a:srcRect l="1786"/>
          <a:stretch/>
        </p:blipFill>
        <p:spPr bwMode="auto">
          <a:xfrm>
            <a:off x="5084698" y="3929300"/>
            <a:ext cx="3376130" cy="25079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510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Slider-Crank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7505" t="2525" r="7505"/>
          <a:stretch/>
        </p:blipFill>
        <p:spPr bwMode="auto">
          <a:xfrm>
            <a:off x="136633" y="1868542"/>
            <a:ext cx="3321269" cy="2829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90275" y="1710887"/>
            <a:ext cx="432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Initial angular </a:t>
            </a:r>
            <a:r>
              <a:rPr lang="en-US" dirty="0"/>
              <a:t>v</a:t>
            </a:r>
            <a:r>
              <a:rPr lang="en-US" dirty="0" smtClean="0"/>
              <a:t>elocity of 6 rad/sec applied to crank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36" y="2357218"/>
            <a:ext cx="4362450" cy="356235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12835" y="1241425"/>
            <a:ext cx="8331200" cy="4208463"/>
          </a:xfrm>
        </p:spPr>
        <p:txBody>
          <a:bodyPr/>
          <a:lstStyle/>
          <a:p>
            <a:r>
              <a:rPr lang="en-US" dirty="0" smtClean="0"/>
              <a:t>Validation of Spherical and Revolute Cylindrical Joint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90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Spatial Slider-Crank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12835" y="1241425"/>
            <a:ext cx="8331200" cy="4208463"/>
          </a:xfrm>
        </p:spPr>
        <p:txBody>
          <a:bodyPr/>
          <a:lstStyle/>
          <a:p>
            <a:r>
              <a:rPr lang="en-US" dirty="0" smtClean="0"/>
              <a:t>Validation of Spherical and Revolute Cylindrical Joint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l="833" t="3415" r="10167" b="2926"/>
          <a:stretch/>
        </p:blipFill>
        <p:spPr bwMode="auto">
          <a:xfrm>
            <a:off x="605833" y="1609231"/>
            <a:ext cx="3319984" cy="23581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/>
          <a:srcRect l="1785" t="5238" r="7500"/>
          <a:stretch/>
        </p:blipFill>
        <p:spPr bwMode="auto">
          <a:xfrm>
            <a:off x="708908" y="4019954"/>
            <a:ext cx="3295533" cy="24285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6730" t="1662" r="8494"/>
          <a:stretch/>
        </p:blipFill>
        <p:spPr bwMode="auto">
          <a:xfrm>
            <a:off x="5111496" y="1579481"/>
            <a:ext cx="3161075" cy="24455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/>
          <p:cNvPicPr/>
          <p:nvPr/>
        </p:nvPicPr>
        <p:blipFill rotWithShape="1">
          <a:blip r:embed="rId5"/>
          <a:srcRect l="1785" t="5476" r="7500"/>
          <a:stretch/>
        </p:blipFill>
        <p:spPr bwMode="auto">
          <a:xfrm>
            <a:off x="5111497" y="4019954"/>
            <a:ext cx="3259446" cy="24633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118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41" y="1983250"/>
            <a:ext cx="4445876" cy="36331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Four-Bar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4007" t="2034" r="7371" b="3645"/>
          <a:stretch/>
        </p:blipFill>
        <p:spPr bwMode="auto">
          <a:xfrm>
            <a:off x="0" y="2143560"/>
            <a:ext cx="4552950" cy="3054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70819" y="1849271"/>
            <a:ext cx="3941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Constant angular velocity of </a:t>
            </a:r>
            <a:r>
              <a:rPr lang="el-GR" dirty="0" smtClean="0">
                <a:latin typeface="Arial" panose="020B0604020202020204" pitchFamily="34" charset="0"/>
                <a:cs typeface="Arial" panose="020B0604020202020204" pitchFamily="34" charset="0"/>
              </a:rPr>
              <a:t>π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applied to wheel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2835" y="1241425"/>
            <a:ext cx="8331200" cy="4208463"/>
          </a:xfrm>
        </p:spPr>
        <p:txBody>
          <a:bodyPr/>
          <a:lstStyle/>
          <a:p>
            <a:r>
              <a:rPr lang="en-US" dirty="0" smtClean="0"/>
              <a:t>Validation of Universal Joint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5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Four-Bar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2835" y="1241425"/>
            <a:ext cx="8331200" cy="4208463"/>
          </a:xfrm>
        </p:spPr>
        <p:txBody>
          <a:bodyPr/>
          <a:lstStyle/>
          <a:p>
            <a:r>
              <a:rPr lang="en-US" dirty="0" smtClean="0"/>
              <a:t>Validation of Universal Joint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3761" t="3406" r="4787"/>
          <a:stretch/>
        </p:blipFill>
        <p:spPr bwMode="auto">
          <a:xfrm>
            <a:off x="478221" y="1639527"/>
            <a:ext cx="3326524" cy="22155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/>
          <a:srcRect r="6965"/>
          <a:stretch/>
        </p:blipFill>
        <p:spPr bwMode="auto">
          <a:xfrm>
            <a:off x="479596" y="3931639"/>
            <a:ext cx="3325090" cy="24648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6090" t="1999" r="8815"/>
          <a:stretch/>
        </p:blipFill>
        <p:spPr bwMode="auto">
          <a:xfrm>
            <a:off x="5150070" y="1637052"/>
            <a:ext cx="3152227" cy="21629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5"/>
          <a:srcRect l="2404" t="1503" r="6410"/>
          <a:stretch/>
        </p:blipFill>
        <p:spPr bwMode="auto">
          <a:xfrm>
            <a:off x="5169139" y="3931639"/>
            <a:ext cx="3214035" cy="24065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488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45695" y="2828836"/>
            <a:ext cx="4852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 Feature #1: </a:t>
            </a:r>
          </a:p>
          <a:p>
            <a:pPr algn="ctr"/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Straight-forward to use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367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76" y="2083838"/>
            <a:ext cx="4639624" cy="3791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Four-Bar Mechanism Cont.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3"/>
          <a:srcRect l="4007" t="2034" r="7371" b="3645"/>
          <a:stretch/>
        </p:blipFill>
        <p:spPr bwMode="auto">
          <a:xfrm>
            <a:off x="0" y="2280194"/>
            <a:ext cx="4552950" cy="3054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86129" y="1849273"/>
            <a:ext cx="3385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CCW torque of 10 Nm applied to wheel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2835" y="1241425"/>
            <a:ext cx="8331200" cy="4208463"/>
          </a:xfrm>
        </p:spPr>
        <p:txBody>
          <a:bodyPr/>
          <a:lstStyle/>
          <a:p>
            <a:r>
              <a:rPr lang="en-US" dirty="0" smtClean="0"/>
              <a:t>Validation of Constant Torque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94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Four-Bar Mechanism Cont.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12835" y="1241425"/>
            <a:ext cx="8331200" cy="4208463"/>
          </a:xfrm>
        </p:spPr>
        <p:txBody>
          <a:bodyPr/>
          <a:lstStyle/>
          <a:p>
            <a:r>
              <a:rPr lang="en-US" dirty="0" smtClean="0"/>
              <a:t>Validation of Constant Torque Component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l="5236" r="6383" b="4116"/>
          <a:stretch/>
        </p:blipFill>
        <p:spPr bwMode="auto">
          <a:xfrm>
            <a:off x="438840" y="1556543"/>
            <a:ext cx="3355394" cy="23225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/>
          <a:srcRect l="2564"/>
          <a:stretch/>
        </p:blipFill>
        <p:spPr bwMode="auto">
          <a:xfrm>
            <a:off x="438840" y="3737241"/>
            <a:ext cx="3723257" cy="2746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4"/>
          <a:srcRect l="5847"/>
          <a:stretch/>
        </p:blipFill>
        <p:spPr bwMode="auto">
          <a:xfrm>
            <a:off x="5139559" y="1567150"/>
            <a:ext cx="3518442" cy="22962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5052416" y="3861809"/>
            <a:ext cx="3699789" cy="258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Mass-Spring-Damper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Validation of TSDA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Image result for mass spring damper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3" y="2009403"/>
            <a:ext cx="2382574" cy="220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52" y="2009403"/>
            <a:ext cx="5952112" cy="308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0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Mass-Spring-Damper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Validation of TSDA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3572" r="7500"/>
          <a:stretch/>
        </p:blipFill>
        <p:spPr bwMode="auto">
          <a:xfrm>
            <a:off x="2648752" y="1837667"/>
            <a:ext cx="4302460" cy="30159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622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Flyball</a:t>
            </a:r>
            <a:r>
              <a:rPr lang="en-US" dirty="0" smtClean="0"/>
              <a:t> Governor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4968" r="12981"/>
          <a:stretch/>
        </p:blipFill>
        <p:spPr bwMode="auto">
          <a:xfrm>
            <a:off x="183991" y="1522588"/>
            <a:ext cx="3221749" cy="2853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62" y="2313658"/>
            <a:ext cx="4362450" cy="3562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531" y="1667328"/>
            <a:ext cx="4378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Initial velocity of 11.02 rad/sec applied to axis. Two variable torques applied to axis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165" y="4402351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variable torque: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87553" y="4402351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variable torque: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9062" t="1865" r="4624" b="11709"/>
          <a:stretch/>
        </p:blipFill>
        <p:spPr>
          <a:xfrm>
            <a:off x="25105" y="4745158"/>
            <a:ext cx="2410939" cy="16030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857" y="4842340"/>
            <a:ext cx="1638300" cy="58102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1000" y="1241425"/>
            <a:ext cx="8331200" cy="4208463"/>
          </a:xfrm>
        </p:spPr>
        <p:txBody>
          <a:bodyPr/>
          <a:lstStyle/>
          <a:p>
            <a:r>
              <a:rPr lang="en-US" dirty="0" smtClean="0"/>
              <a:t>Validation of Variable Torque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Flyball</a:t>
            </a:r>
            <a:r>
              <a:rPr lang="en-US" dirty="0" smtClean="0"/>
              <a:t> Governor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81000" y="1241425"/>
            <a:ext cx="8331200" cy="4208463"/>
          </a:xfrm>
        </p:spPr>
        <p:txBody>
          <a:bodyPr/>
          <a:lstStyle/>
          <a:p>
            <a:r>
              <a:rPr lang="en-US" dirty="0" smtClean="0"/>
              <a:t>Validation of Variable Torque Component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 rotWithShape="1">
          <a:blip r:embed="rId2"/>
          <a:srcRect l="3640" t="3243" r="5364"/>
          <a:stretch/>
        </p:blipFill>
        <p:spPr bwMode="auto">
          <a:xfrm>
            <a:off x="380999" y="1566065"/>
            <a:ext cx="3378605" cy="2301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 rotWithShape="1">
          <a:blip r:embed="rId3"/>
          <a:srcRect l="2679" r="7143"/>
          <a:stretch/>
        </p:blipFill>
        <p:spPr bwMode="auto">
          <a:xfrm>
            <a:off x="381000" y="3867174"/>
            <a:ext cx="3378605" cy="26161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/>
          <p:nvPr/>
        </p:nvPicPr>
        <p:blipFill rotWithShape="1">
          <a:blip r:embed="rId4"/>
          <a:srcRect l="2677" r="4207" b="5469"/>
          <a:stretch/>
        </p:blipFill>
        <p:spPr bwMode="auto">
          <a:xfrm>
            <a:off x="4877751" y="1612235"/>
            <a:ext cx="3309808" cy="2191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/>
          <p:cNvPicPr/>
          <p:nvPr/>
        </p:nvPicPr>
        <p:blipFill rotWithShape="1">
          <a:blip r:embed="rId5"/>
          <a:srcRect l="2885" r="5930"/>
          <a:stretch/>
        </p:blipFill>
        <p:spPr bwMode="auto">
          <a:xfrm>
            <a:off x="4930303" y="3839159"/>
            <a:ext cx="3448993" cy="26273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932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753" y="1741701"/>
            <a:ext cx="4362450" cy="3562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Four-Bar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4"/>
          <a:srcRect l="5968" r="7206"/>
          <a:stretch/>
        </p:blipFill>
        <p:spPr>
          <a:xfrm>
            <a:off x="811923" y="1741701"/>
            <a:ext cx="4099035" cy="2341326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1241425"/>
            <a:ext cx="8331200" cy="4208463"/>
          </a:xfrm>
        </p:spPr>
        <p:txBody>
          <a:bodyPr/>
          <a:lstStyle/>
          <a:p>
            <a:r>
              <a:rPr lang="en-US" dirty="0" smtClean="0"/>
              <a:t>Comparison to Common Benchmark Problem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72661" y="2575034"/>
            <a:ext cx="367863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5715" y="2319807"/>
            <a:ext cx="933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baseline="-25000" dirty="0" smtClean="0"/>
              <a:t>0</a:t>
            </a:r>
            <a:r>
              <a:rPr lang="en-US" sz="1400" dirty="0" smtClean="0"/>
              <a:t> = 1m/s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1386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Four-Bar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1241425"/>
            <a:ext cx="8331200" cy="4208463"/>
          </a:xfrm>
        </p:spPr>
        <p:txBody>
          <a:bodyPr/>
          <a:lstStyle/>
          <a:p>
            <a:r>
              <a:rPr lang="en-US" dirty="0" smtClean="0"/>
              <a:t>Comparison to Common Benchmark Problem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54269" y="2007883"/>
            <a:ext cx="6913562" cy="336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simEngine3D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43"/>
            <a:ext cx="8800002" cy="34262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433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simEngine3D Structure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7443"/>
            <a:ext cx="8800002" cy="342629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5007" y="2259724"/>
            <a:ext cx="8523890" cy="140838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71326" y="1613393"/>
            <a:ext cx="3483474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External forces and torques applied at the body level.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54246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Model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924" y="1103293"/>
            <a:ext cx="4222214" cy="51780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959" y="2490886"/>
            <a:ext cx="169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a body to the system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434665"/>
            <a:ext cx="286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Create an instance of the multibody system class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4911" y="5794979"/>
            <a:ext cx="1697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 a joint to the system</a:t>
            </a:r>
            <a:endParaRPr lang="en-US" dirty="0"/>
          </a:p>
        </p:txBody>
      </p:sp>
      <p:cxnSp>
        <p:nvCxnSpPr>
          <p:cNvPr id="10" name="Straight Arrow Connector 9"/>
          <p:cNvCxnSpPr>
            <a:stCxn id="7" idx="3"/>
          </p:cNvCxnSpPr>
          <p:nvPr/>
        </p:nvCxnSpPr>
        <p:spPr>
          <a:xfrm flipV="1">
            <a:off x="2869325" y="1757830"/>
            <a:ext cx="414599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2227736" y="2814051"/>
            <a:ext cx="1056188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</p:cNvCxnSpPr>
          <p:nvPr/>
        </p:nvCxnSpPr>
        <p:spPr>
          <a:xfrm flipV="1">
            <a:off x="2432688" y="6118144"/>
            <a:ext cx="851236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87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8428" y="2274838"/>
            <a:ext cx="77671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 Feature #2: </a:t>
            </a:r>
          </a:p>
          <a:p>
            <a:pPr algn="ctr"/>
            <a:r>
              <a:rPr lang="en-US" sz="3600" dirty="0"/>
              <a:t>Ability to </a:t>
            </a:r>
            <a:r>
              <a:rPr lang="en-US" sz="3600" dirty="0" smtClean="0"/>
              <a:t>define bodies</a:t>
            </a:r>
            <a:r>
              <a:rPr lang="en-US" sz="3600" dirty="0"/>
              <a:t>, constraints (i.e. joints), and externally applied forces and torques</a:t>
            </a:r>
          </a:p>
        </p:txBody>
      </p:sp>
    </p:spTree>
    <p:extLst>
      <p:ext uri="{BB962C8B-B14F-4D97-AF65-F5344CB8AC3E}">
        <p14:creationId xmlns:p14="http://schemas.microsoft.com/office/powerpoint/2010/main" val="47938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Validated Constraints and Joints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283" y="1336018"/>
            <a:ext cx="4905703" cy="4208463"/>
          </a:xfrm>
        </p:spPr>
        <p:txBody>
          <a:bodyPr>
            <a:normAutofit/>
          </a:bodyPr>
          <a:lstStyle/>
          <a:p>
            <a:r>
              <a:rPr lang="en-US" dirty="0" smtClean="0"/>
              <a:t>Basic Constraints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Dot Product 1 constraint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Dot Product 2 constraint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Distance constraint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Coordinate difference constraint</a:t>
            </a:r>
            <a:endParaRPr lang="en-US" dirty="0" smtClean="0"/>
          </a:p>
          <a:p>
            <a:r>
              <a:rPr lang="en-US" dirty="0" smtClean="0"/>
              <a:t>Intermediate Constraints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Parallel 1 constraint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Parallel 2 constraints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52393" y="1336017"/>
            <a:ext cx="4590393" cy="4208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-18288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/>
              <a:buChar char="•"/>
              <a:defRPr sz="2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0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rgbClr val="7B0000"/>
              </a:buClr>
              <a:buSzPct val="90000"/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440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90000"/>
              <a:buFont typeface="Arial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097280" indent="-137160" algn="l" defTabSz="457200" rtl="0" eaLnBrk="1" latinLnBrk="0" hangingPunct="1">
              <a:spcBef>
                <a:spcPts val="0"/>
              </a:spcBef>
              <a:spcAft>
                <a:spcPts val="1200"/>
              </a:spcAft>
              <a:buClr>
                <a:schemeClr val="bg1">
                  <a:lumMod val="50000"/>
                </a:schemeClr>
              </a:buClr>
              <a:buSzPct val="90000"/>
              <a:buFont typeface="Arial"/>
              <a:buChar char="•"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Joints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Spherical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Revolute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Cylindrical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Translational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Universal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Revolute-Cylindrical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114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Constraints to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59" y="1140646"/>
            <a:ext cx="4082552" cy="513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39796"/>
      </p:ext>
    </p:extLst>
  </p:cSld>
  <p:clrMapOvr>
    <a:masterClrMapping/>
  </p:clrMapOvr>
</p:sld>
</file>

<file path=ppt/theme/theme1.xml><?xml version="1.0" encoding="utf-8"?>
<a:theme xmlns:a="http://schemas.openxmlformats.org/drawingml/2006/main" name="UW_Madison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neemos Presentation Template" id="{745C112B-FA07-450B-A452-7A4AA5AFF452}" vid="{DE7CC339-7F21-4D46-AAB1-1E75F8F5D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UW_Madison_Theme</Template>
  <TotalTime>33873</TotalTime>
  <Words>589</Words>
  <Application>Microsoft Office PowerPoint</Application>
  <PresentationFormat>On-screen Show (4:3)</PresentationFormat>
  <Paragraphs>178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News Gothic MT</vt:lpstr>
      <vt:lpstr>Times New Roman</vt:lpstr>
      <vt:lpstr>UW_Madison_Theme</vt:lpstr>
      <vt:lpstr>Development and Validation of MATLAB-Based 3D Multibody Kinematics and Dynamics Simulation Engine</vt:lpstr>
      <vt:lpstr>Problem Statement</vt:lpstr>
      <vt:lpstr>PowerPoint Presentation</vt:lpstr>
      <vt:lpstr>simEngine3D Structure</vt:lpstr>
      <vt:lpstr>simEngine3D Structure</vt:lpstr>
      <vt:lpstr>Example Model Definition</vt:lpstr>
      <vt:lpstr>PowerPoint Presentation</vt:lpstr>
      <vt:lpstr>Validated Constraints and Joints</vt:lpstr>
      <vt:lpstr>Adding Constraints to System</vt:lpstr>
      <vt:lpstr>Force and Torque Options</vt:lpstr>
      <vt:lpstr>Variable Torque</vt:lpstr>
      <vt:lpstr>TSDA</vt:lpstr>
      <vt:lpstr>PowerPoint Presentation</vt:lpstr>
      <vt:lpstr>Analysis of Mechanisms</vt:lpstr>
      <vt:lpstr>Assembly Analysis</vt:lpstr>
      <vt:lpstr>Computing Initial Velocities</vt:lpstr>
      <vt:lpstr>Performing Analyses</vt:lpstr>
      <vt:lpstr>simEngine3D Validation</vt:lpstr>
      <vt:lpstr>simEngine3D Validation</vt:lpstr>
      <vt:lpstr>Simple Pendulum with Cylindrical Joint</vt:lpstr>
      <vt:lpstr>Simple Pendulum with Cylindrical Joint</vt:lpstr>
      <vt:lpstr>Block on Inclined Plane</vt:lpstr>
      <vt:lpstr>Block on Inclined Plane</vt:lpstr>
      <vt:lpstr>Spatial Slider-Crank</vt:lpstr>
      <vt:lpstr>Spatial Slider-Crank</vt:lpstr>
      <vt:lpstr>Spatial Slider-Crank</vt:lpstr>
      <vt:lpstr>Spatial Slider-Crank</vt:lpstr>
      <vt:lpstr>Four-Bar Mechanism</vt:lpstr>
      <vt:lpstr>Four-Bar Mechanism</vt:lpstr>
      <vt:lpstr>Four-Bar Mechanism Cont.</vt:lpstr>
      <vt:lpstr>Four-Bar Mechanism Cont.</vt:lpstr>
      <vt:lpstr>Mass-Spring-Damper</vt:lpstr>
      <vt:lpstr>Mass-Spring-Damper</vt:lpstr>
      <vt:lpstr>Flyball Governor</vt:lpstr>
      <vt:lpstr>Flyball Governor</vt:lpstr>
      <vt:lpstr>Classic Four-Bar Mechanism</vt:lpstr>
      <vt:lpstr>Classic Four-Bar Mechanism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MRI Assessments of Cartilage Mechanics, Morphology and Composition Following ACL-Reconstructive Surgery</dc:title>
  <dc:creator>Jarred;Mike Vignos</dc:creator>
  <cp:lastModifiedBy>Michael Vignos</cp:lastModifiedBy>
  <cp:revision>1245</cp:revision>
  <dcterms:created xsi:type="dcterms:W3CDTF">2015-07-03T13:51:07Z</dcterms:created>
  <dcterms:modified xsi:type="dcterms:W3CDTF">2016-12-15T22:23:51Z</dcterms:modified>
</cp:coreProperties>
</file>